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E6C01A-C857-4A7C-8729-AEA32936C529}">
  <a:tblStyle styleId="{65E6C01A-C857-4A7C-8729-AEA32936C5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aaf1fb5d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aaaf1fb5d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aaf1fb5d_3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aaaf1fb5d_3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aaaf1fb5d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aaaf1fb5d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1aaaf1fb5d_8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1aaaf1fb5d_8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aaaf1fb5d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aaaf1fb5d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aaf1fb5d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aaf1fb5d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aaaf1fb5d_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aaaf1fb5d_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aaf1fb5d_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aaaf1fb5d_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aaaf1fb5d_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aaaf1fb5d_8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aaf1fb5d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aaf1fb5d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1aaaf1fb5d_8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1aaaf1fb5d_8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aaf1fb5d_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aaf1fb5d_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0f5bf9ff4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20f5bf9ff4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aaf1fb5d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aaaf1fb5d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aaaf1fb5d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aaaf1fb5d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aaaf1fb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aaaf1fb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aaaf1fb5d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aaaf1fb5d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0f5bf9ff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0f5bf9ff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aaf1fb5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aaaf1fb5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aaaf1fb5d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aaaf1fb5d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aaaf1fb5d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aaaf1fb5d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aa88a5b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aa88a5b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aaaf1fb5d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aaaf1fb5d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0f5bf9ff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0f5bf9ff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aaaf1fb5d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aaaf1fb5d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aaaf1fb5d_1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aaaf1fb5d_1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aaf1fb5d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aaf1fb5d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aaaf1fb5d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aaaf1fb5d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aaf1fb5d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aaaf1fb5d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0f5bf9ff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0f5bf9ff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0f5bf9ff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0f5bf9ff4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20f5bf9ff4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20f5bf9ff4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0f5bf9ff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0f5bf9ff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f5bf9ff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f5bf9ff4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aa88a5be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aa88a5be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aa88a5be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aa88a5be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0ef811be0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20ef811be0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1aaaf1fb5d_8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1aaaf1fb5d_8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0f5bf9ff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0f5bf9ff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1aaaf1fb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1aaaf1fb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aaaf1fb5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aaaf1fb5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aaaf1fb5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aaaf1fb5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1aaaf1fb5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1aaaf1fb5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1aaaf1fb5d_8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1aaaf1fb5d_8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aaaf1fb5d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aaaf1fb5d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aaaf1fb5d_3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aaaf1fb5d_3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aaaf1fb5d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aaaf1fb5d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aaaf1fb5d_3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aaaf1fb5d_3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.go.kr/data/15083033/fileData.do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ata.seoul.go.kr/dataList/OA-9816/S/1/datasetView.do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559025" y="2110950"/>
            <a:ext cx="6401400" cy="9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backend 관통 프로젝트</a:t>
            </a:r>
            <a:endParaRPr dirty="0"/>
          </a:p>
        </p:txBody>
      </p:sp>
      <p:sp>
        <p:nvSpPr>
          <p:cNvPr id="3" name="Google Shape;54;p13">
            <a:extLst>
              <a:ext uri="{FF2B5EF4-FFF2-40B4-BE49-F238E27FC236}">
                <a16:creationId xmlns:a16="http://schemas.microsoft.com/office/drawing/2014/main" id="{2BA3C821-50C0-4C06-BC54-795C4FFDBDC6}"/>
              </a:ext>
            </a:extLst>
          </p:cNvPr>
          <p:cNvSpPr txBox="1">
            <a:spLocks/>
          </p:cNvSpPr>
          <p:nvPr/>
        </p:nvSpPr>
        <p:spPr>
          <a:xfrm>
            <a:off x="3635668" y="3240503"/>
            <a:ext cx="1872664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ko-KR" altLang="en-US" sz="2000" dirty="0"/>
              <a:t>김수진</a:t>
            </a:r>
            <a:r>
              <a:rPr lang="en-US" altLang="ko-KR" sz="2000" dirty="0"/>
              <a:t>, </a:t>
            </a:r>
            <a:r>
              <a:rPr lang="ko-KR" altLang="en-US" sz="2000" dirty="0"/>
              <a:t>정민지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85" y="152400"/>
            <a:ext cx="7883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00" y="0"/>
            <a:ext cx="77152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347" y="684773"/>
            <a:ext cx="7137503" cy="39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2921100" y="2089200"/>
            <a:ext cx="33018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클래스 다이아그램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HouseDeal (실거래가)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875" y="597375"/>
            <a:ext cx="4458250" cy="45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Interest (관심지역)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163" y="692100"/>
            <a:ext cx="7313687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Notice (공지사항)</a:t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213" y="692100"/>
            <a:ext cx="6203574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StoreEnv(상권&amp;환경)</a:t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575" y="692100"/>
            <a:ext cx="6668842" cy="41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User (회원정보)</a:t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149" y="605350"/>
            <a:ext cx="6465125" cy="44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>
            <a:spLocks noGrp="1"/>
          </p:cNvSpPr>
          <p:nvPr>
            <p:ph type="title"/>
          </p:nvPr>
        </p:nvSpPr>
        <p:spPr>
          <a:xfrm>
            <a:off x="3329250" y="1868575"/>
            <a:ext cx="2485500" cy="8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실행화면 캡처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목록</a:t>
            </a:r>
            <a:endParaRPr b="1"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기능 요구사항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Usecase Diagram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Class Diagram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"/>
              <a:t>실행화면 캡쳐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메인화면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아파트 실거래가 검색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회원 관리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관심지역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주변 업종/환경 정보조회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ko"/>
              <a:t>공지사항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>
            <a:spLocks noGrp="1"/>
          </p:cNvSpPr>
          <p:nvPr>
            <p:ph type="title"/>
          </p:nvPr>
        </p:nvSpPr>
        <p:spPr>
          <a:xfrm>
            <a:off x="3706200" y="1868575"/>
            <a:ext cx="17316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메인화면</a:t>
            </a:r>
            <a:endParaRPr b="1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E8BA50-F7CE-4B85-A989-4496A67AD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73" y="935914"/>
            <a:ext cx="3819927" cy="17997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34857F-A095-4CD8-954F-B56DB55CC48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>
            <a:off x="3646448" y="1855466"/>
            <a:ext cx="3679770" cy="1760322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27E7B652-3192-41F1-955D-48C69FE90273}"/>
              </a:ext>
            </a:extLst>
          </p:cNvPr>
          <p:cNvSpPr/>
          <p:nvPr/>
        </p:nvSpPr>
        <p:spPr>
          <a:xfrm rot="17054569">
            <a:off x="3156626" y="1639317"/>
            <a:ext cx="210387" cy="104484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FB2412E9-A129-43D0-93C8-2794E5664293}"/>
              </a:ext>
            </a:extLst>
          </p:cNvPr>
          <p:cNvSpPr/>
          <p:nvPr/>
        </p:nvSpPr>
        <p:spPr>
          <a:xfrm rot="20895225">
            <a:off x="3750599" y="1104422"/>
            <a:ext cx="210387" cy="1044849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769550-43AB-49D9-8827-525DED75197F}"/>
              </a:ext>
            </a:extLst>
          </p:cNvPr>
          <p:cNvSpPr txBox="1"/>
          <p:nvPr/>
        </p:nvSpPr>
        <p:spPr>
          <a:xfrm>
            <a:off x="407538" y="3655179"/>
            <a:ext cx="731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- </a:t>
            </a:r>
            <a:r>
              <a:rPr lang="ko-KR" altLang="en-US" sz="1100" b="1" dirty="0">
                <a:latin typeface="+mj-ea"/>
                <a:ea typeface="+mj-ea"/>
              </a:rPr>
              <a:t>로그인 상태와 로그아웃 상태에 따라 메뉴바와 </a:t>
            </a:r>
            <a:r>
              <a:rPr lang="ko-KR" altLang="en-US" sz="1100" b="1" dirty="0" err="1">
                <a:latin typeface="+mj-ea"/>
                <a:ea typeface="+mj-ea"/>
              </a:rPr>
              <a:t>메인화면이</a:t>
            </a:r>
            <a:r>
              <a:rPr lang="ko-KR" altLang="en-US" sz="1100" b="1" dirty="0">
                <a:latin typeface="+mj-ea"/>
                <a:ea typeface="+mj-ea"/>
              </a:rPr>
              <a:t> 다르게 출력됩니다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endParaRPr lang="ko-KR" altLang="en-US" sz="1100" b="1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35D477A-A214-4C6A-B145-DA3353CF1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88" y="4099273"/>
            <a:ext cx="2818504" cy="6553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D639799-5FB2-47CE-A018-8D3E38B8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380" y="4093945"/>
            <a:ext cx="2818504" cy="659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E3D223-6187-48CA-AC90-2612A691C3A6}"/>
              </a:ext>
            </a:extLst>
          </p:cNvPr>
          <p:cNvSpPr txBox="1"/>
          <p:nvPr/>
        </p:nvSpPr>
        <p:spPr>
          <a:xfrm>
            <a:off x="1943094" y="4762490"/>
            <a:ext cx="10068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+mj-ea"/>
                <a:ea typeface="+mj-ea"/>
              </a:rPr>
              <a:t>로그인 상태</a:t>
            </a:r>
            <a:endParaRPr lang="ko-KR" altLang="en-US" sz="1100" b="1" dirty="0"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6EE28E-62F7-48DF-A1DC-0C0247BF577C}"/>
              </a:ext>
            </a:extLst>
          </p:cNvPr>
          <p:cNvSpPr txBox="1"/>
          <p:nvPr/>
        </p:nvSpPr>
        <p:spPr>
          <a:xfrm>
            <a:off x="4982887" y="4762490"/>
            <a:ext cx="12111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+mj-ea"/>
                <a:ea typeface="+mj-ea"/>
              </a:rPr>
              <a:t>로그아웃 상태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1D22739-F6BE-471A-9CEF-B7DD13571E41}"/>
              </a:ext>
            </a:extLst>
          </p:cNvPr>
          <p:cNvGrpSpPr/>
          <p:nvPr/>
        </p:nvGrpSpPr>
        <p:grpSpPr>
          <a:xfrm>
            <a:off x="781361" y="1401531"/>
            <a:ext cx="7269484" cy="2340438"/>
            <a:chOff x="781361" y="1401531"/>
            <a:chExt cx="7269484" cy="234043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F26CBFE-C185-4ED7-BDE0-29ECB18AA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361" y="1401531"/>
              <a:ext cx="3521874" cy="2340438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550B892-BEC8-4F4B-910F-D4FE6E0FE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705" y="1529633"/>
              <a:ext cx="3296140" cy="2212336"/>
            </a:xfrm>
            <a:prstGeom prst="rect">
              <a:avLst/>
            </a:prstGeom>
          </p:spPr>
        </p:pic>
        <p:sp>
          <p:nvSpPr>
            <p:cNvPr id="8" name="화살표: 아래쪽 7">
              <a:extLst>
                <a:ext uri="{FF2B5EF4-FFF2-40B4-BE49-F238E27FC236}">
                  <a16:creationId xmlns:a16="http://schemas.microsoft.com/office/drawing/2014/main" id="{BE51BC02-E1B9-4A4D-AB5F-7DB834C8CA9C}"/>
                </a:ext>
              </a:extLst>
            </p:cNvPr>
            <p:cNvSpPr/>
            <p:nvPr/>
          </p:nvSpPr>
          <p:spPr>
            <a:xfrm rot="16516793">
              <a:off x="4393967" y="1363170"/>
              <a:ext cx="248488" cy="654682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BBCF29F-810A-4E05-BC7E-C5A779125322}"/>
              </a:ext>
            </a:extLst>
          </p:cNvPr>
          <p:cNvSpPr txBox="1"/>
          <p:nvPr/>
        </p:nvSpPr>
        <p:spPr>
          <a:xfrm>
            <a:off x="407538" y="941546"/>
            <a:ext cx="731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100" b="1" dirty="0">
                <a:latin typeface="+mj-ea"/>
                <a:ea typeface="+mj-ea"/>
              </a:rPr>
              <a:t>반응형 웹 구현</a:t>
            </a:r>
            <a:endParaRPr lang="en-US" altLang="ko-KR" sz="11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>
            <a:spLocks noGrp="1"/>
          </p:cNvSpPr>
          <p:nvPr>
            <p:ph type="title"/>
          </p:nvPr>
        </p:nvSpPr>
        <p:spPr>
          <a:xfrm>
            <a:off x="2617800" y="1908850"/>
            <a:ext cx="3908400" cy="10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아파트 실거래가 검색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6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동으로 검색</a:t>
            </a:r>
            <a:endParaRPr/>
          </a:p>
        </p:txBody>
      </p:sp>
      <p:sp>
        <p:nvSpPr>
          <p:cNvPr id="190" name="Google Shape;190;p36"/>
          <p:cNvSpPr txBox="1"/>
          <p:nvPr/>
        </p:nvSpPr>
        <p:spPr>
          <a:xfrm>
            <a:off x="6368900" y="1762651"/>
            <a:ext cx="2775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실거래가 에 시, 구군, 동 정보를 선택하면 대분류된 동 단위로 아파트 정보 리스트와 지도에 해당 아파트의 위치 정보가 나옵니다.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커서를 해당 marker에 올리면 해당 아파트 이름과 실거래가가 나타납니다.</a:t>
            </a:r>
            <a:endParaRPr/>
          </a:p>
        </p:txBody>
      </p:sp>
      <p:pic>
        <p:nvPicPr>
          <p:cNvPr id="191" name="Google Shape;191;p36"/>
          <p:cNvPicPr preferRelativeResize="0"/>
          <p:nvPr/>
        </p:nvPicPr>
        <p:blipFill rotWithShape="1">
          <a:blip r:embed="rId3">
            <a:alphaModFix/>
          </a:blip>
          <a:srcRect l="2344" t="11833" r="42364" b="8694"/>
          <a:stretch/>
        </p:blipFill>
        <p:spPr>
          <a:xfrm>
            <a:off x="546500" y="1132725"/>
            <a:ext cx="5822397" cy="27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동으로 검색</a:t>
            </a:r>
            <a:endParaRPr/>
          </a:p>
        </p:txBody>
      </p:sp>
      <p:sp>
        <p:nvSpPr>
          <p:cNvPr id="197" name="Google Shape;197;p37"/>
          <p:cNvSpPr txBox="1"/>
          <p:nvPr/>
        </p:nvSpPr>
        <p:spPr>
          <a:xfrm>
            <a:off x="7360525" y="1362475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7"/>
          <p:cNvSpPr txBox="1"/>
          <p:nvPr/>
        </p:nvSpPr>
        <p:spPr>
          <a:xfrm>
            <a:off x="6911600" y="1434250"/>
            <a:ext cx="21822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test시 참고사항.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sql export 파일에는 부산광역시 연제구 거제동, 부산광역시 연제구 연산동 데이터,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서울시 종로구 사직동, 창신동, 숭인동 데이터를 넣어 놓았습니다. </a:t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74" y="827650"/>
            <a:ext cx="6315426" cy="376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아파트실거래가 아파트 주소로 조회</a:t>
            </a:r>
            <a:endParaRPr/>
          </a:p>
        </p:txBody>
      </p:sp>
      <p:sp>
        <p:nvSpPr>
          <p:cNvPr id="211" name="Google Shape;211;p39"/>
          <p:cNvSpPr txBox="1"/>
          <p:nvPr/>
        </p:nvSpPr>
        <p:spPr>
          <a:xfrm>
            <a:off x="6663800" y="1818775"/>
            <a:ext cx="21315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아파트 이름을 입력하면 db에서 해당 아파트 정보를 조회해서 지도와 실거래가 리스트를 보여줍니다.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dirty="0">
                <a:solidFill>
                  <a:schemeClr val="dk1"/>
                </a:solidFill>
              </a:rPr>
              <a:t>커서를 해당 marker에 올리면 해당 아파트 이름과 실 거래가가 나타납니다.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91D65F-1A62-4ADB-973D-7D29B2EF1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" t="13891" r="52706" b="7861"/>
          <a:stretch/>
        </p:blipFill>
        <p:spPr>
          <a:xfrm>
            <a:off x="527124" y="1140310"/>
            <a:ext cx="5938221" cy="3377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0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2. 아파트실거래가 아파트 주소로 조회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C8C243-1800-4366-A1B2-D5A566A2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119" y="968189"/>
            <a:ext cx="6911622" cy="39063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1"/>
          <p:cNvSpPr txBox="1">
            <a:spLocks noGrp="1"/>
          </p:cNvSpPr>
          <p:nvPr>
            <p:ph type="title"/>
          </p:nvPr>
        </p:nvSpPr>
        <p:spPr>
          <a:xfrm>
            <a:off x="3102900" y="1882000"/>
            <a:ext cx="29382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회원 관리 (/user)</a:t>
            </a:r>
            <a:endParaRPr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29" name="Google Shape;229;p42"/>
          <p:cNvSpPr txBox="1"/>
          <p:nvPr/>
        </p:nvSpPr>
        <p:spPr>
          <a:xfrm>
            <a:off x="402900" y="59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회원 등록 </a:t>
            </a:r>
            <a:endParaRPr/>
          </a:p>
        </p:txBody>
      </p:sp>
      <p:pic>
        <p:nvPicPr>
          <p:cNvPr id="230" name="Google Shape;2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663" y="1163600"/>
            <a:ext cx="6079873" cy="31002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474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요구사항</a:t>
            </a:r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1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메인화면</a:t>
            </a:r>
            <a:endParaRPr/>
          </a:p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아파트 실거래가 검색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아파트별 실거래가 검색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동별 실거래가 검색</a:t>
            </a:r>
            <a:endParaRPr/>
          </a:p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회원관리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로그인/로그아웃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회원 가입 / 회원 수정 / 회원 탈퇴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비밀번호 찾기/변경</a:t>
            </a:r>
            <a:endParaRPr/>
          </a:p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관심 지역 설정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관심지역 등록/삭제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관심 지역 조회</a:t>
            </a:r>
            <a:endParaRPr/>
          </a:p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동네업종/오염정보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지역별 상권 조회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지역별 오염 정보 조회</a:t>
            </a:r>
            <a:endParaRPr/>
          </a:p>
          <a:p>
            <a:pPr marL="457200" lvl="0" indent="-300037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공지사항</a:t>
            </a:r>
            <a:endParaRPr/>
          </a:p>
          <a:p>
            <a:pPr marL="914400" lvl="1" indent="-284162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ko"/>
              <a:t>공지사항 등록, 수정,삭 제,목록조회,상세조회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3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36" name="Google Shape;236;p43"/>
          <p:cNvSpPr txBox="1"/>
          <p:nvPr/>
        </p:nvSpPr>
        <p:spPr>
          <a:xfrm>
            <a:off x="402900" y="590900"/>
            <a:ext cx="719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회원 등록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기존에 있는 아이디와 중복되거나 글자 수에 맞지 않으면 제출 버튼이 비활성화 됩니다. </a:t>
            </a:r>
            <a:endParaRPr/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926" y="1206500"/>
            <a:ext cx="7198051" cy="3128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43" name="Google Shape;243;p44"/>
          <p:cNvSpPr txBox="1"/>
          <p:nvPr/>
        </p:nvSpPr>
        <p:spPr>
          <a:xfrm>
            <a:off x="402900" y="590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비밀번호 찾기</a:t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85" y="1163600"/>
            <a:ext cx="8236815" cy="32496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50" name="Google Shape;250;p45"/>
          <p:cNvSpPr txBox="1"/>
          <p:nvPr/>
        </p:nvSpPr>
        <p:spPr>
          <a:xfrm>
            <a:off x="402900" y="590900"/>
            <a:ext cx="5895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3) 로그인/로그아웃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 DB에 해당 회원이 존재하지 않으면, 메시지가 뜹니다.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로그인에 성공한다면, </a:t>
            </a:r>
            <a:r>
              <a:rPr lang="ko-KR" altLang="en-US" dirty="0"/>
              <a:t>메뉴바에 </a:t>
            </a:r>
            <a:r>
              <a:rPr lang="ko" dirty="0"/>
              <a:t>서비스들 버튼이 활성화 됩니다. </a:t>
            </a:r>
            <a:endParaRPr dirty="0"/>
          </a:p>
        </p:txBody>
      </p:sp>
      <p:pic>
        <p:nvPicPr>
          <p:cNvPr id="251" name="Google Shape;2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275" y="1417252"/>
            <a:ext cx="5838825" cy="2600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2" name="Google Shape;25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00" y="1429636"/>
            <a:ext cx="1921350" cy="2587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26AFA6-0A15-446E-ADA5-B1F6510E6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100" y="4405548"/>
            <a:ext cx="2013807" cy="6185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10B27-FB22-4C33-9162-40F3F509A9AD}"/>
              </a:ext>
            </a:extLst>
          </p:cNvPr>
          <p:cNvSpPr txBox="1"/>
          <p:nvPr/>
        </p:nvSpPr>
        <p:spPr>
          <a:xfrm>
            <a:off x="274700" y="4158001"/>
            <a:ext cx="7315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+mj-ea"/>
                <a:ea typeface="+mj-ea"/>
              </a:rPr>
              <a:t>- </a:t>
            </a:r>
            <a:r>
              <a:rPr lang="ko-KR" altLang="en-US" sz="1100" b="1" dirty="0">
                <a:latin typeface="+mj-ea"/>
                <a:ea typeface="+mj-ea"/>
              </a:rPr>
              <a:t>로그아웃 상태에서 서비스에 비정상적 접근을 할 경우 경고 메시지와 함께 </a:t>
            </a:r>
            <a:r>
              <a:rPr lang="ko-KR" altLang="en-US" sz="1100" b="1" dirty="0" err="1">
                <a:latin typeface="+mj-ea"/>
                <a:ea typeface="+mj-ea"/>
              </a:rPr>
              <a:t>메인화면으로</a:t>
            </a:r>
            <a:r>
              <a:rPr lang="ko-KR" altLang="en-US" sz="1100" b="1" dirty="0">
                <a:latin typeface="+mj-ea"/>
                <a:ea typeface="+mj-ea"/>
              </a:rPr>
              <a:t> 이동합니다</a:t>
            </a:r>
            <a:r>
              <a:rPr lang="en-US" altLang="ko-KR" sz="1100" b="1" dirty="0">
                <a:latin typeface="+mj-ea"/>
                <a:ea typeface="+mj-ea"/>
              </a:rPr>
              <a:t>.</a:t>
            </a:r>
            <a:endParaRPr lang="ko-KR" altLang="en-US" sz="1100" b="1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58" name="Google Shape;258;p46"/>
          <p:cNvSpPr txBox="1"/>
          <p:nvPr/>
        </p:nvSpPr>
        <p:spPr>
          <a:xfrm>
            <a:off x="402900" y="5909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마이페이지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lang="ko">
                <a:solidFill>
                  <a:schemeClr val="dk1"/>
                </a:solidFill>
              </a:rPr>
              <a:t>해당 ID의 회원 정보를 조회합니다.</a:t>
            </a:r>
            <a:endParaRPr/>
          </a:p>
        </p:txBody>
      </p:sp>
      <p:pic>
        <p:nvPicPr>
          <p:cNvPr id="259" name="Google Shape;2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94" y="1206500"/>
            <a:ext cx="7512411" cy="3647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65" name="Google Shape;265;p47"/>
          <p:cNvSpPr txBox="1"/>
          <p:nvPr/>
        </p:nvSpPr>
        <p:spPr>
          <a:xfrm>
            <a:off x="402900" y="590900"/>
            <a:ext cx="8661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4) 마이페이지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회원정보(이름, 전화번호, 이메일)를 수정할 수 있습니다.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탈퇴 버튼을 클릭하면, 사용자에게 한번 더 확인한 후, 회원 정보를 삭제합니다.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3050" y="1295900"/>
            <a:ext cx="6316339" cy="38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회원관리</a:t>
            </a:r>
            <a:endParaRPr/>
          </a:p>
        </p:txBody>
      </p:sp>
      <p:sp>
        <p:nvSpPr>
          <p:cNvPr id="272" name="Google Shape;272;p48"/>
          <p:cNvSpPr txBox="1"/>
          <p:nvPr/>
        </p:nvSpPr>
        <p:spPr>
          <a:xfrm>
            <a:off x="402900" y="590900"/>
            <a:ext cx="701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비밀번호 찾기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해당 ID (세션에 저장되어 있는 ID)의 비밀번호를 변경합니다.</a:t>
            </a:r>
            <a:endParaRPr/>
          </a:p>
        </p:txBody>
      </p:sp>
      <p:pic>
        <p:nvPicPr>
          <p:cNvPr id="273" name="Google Shape;27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52" y="1408174"/>
            <a:ext cx="7513026" cy="1809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4" name="Google Shape;27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632" y="3419373"/>
            <a:ext cx="3513850" cy="1057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>
            <a:spLocks noGrp="1"/>
          </p:cNvSpPr>
          <p:nvPr>
            <p:ph type="title"/>
          </p:nvPr>
        </p:nvSpPr>
        <p:spPr>
          <a:xfrm>
            <a:off x="3289900" y="1868575"/>
            <a:ext cx="31563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관심지역 (/main)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관심지역 설정</a:t>
            </a:r>
            <a:endParaRPr/>
          </a:p>
        </p:txBody>
      </p:sp>
      <p:sp>
        <p:nvSpPr>
          <p:cNvPr id="285" name="Google Shape;285;p50"/>
          <p:cNvSpPr txBox="1"/>
          <p:nvPr/>
        </p:nvSpPr>
        <p:spPr>
          <a:xfrm>
            <a:off x="444050" y="798750"/>
            <a:ext cx="71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[관심 지역 조회] 메뉴를 통해 사용자의 관심 지역 리스트를 확인할 수 있습니다.</a:t>
            </a:r>
            <a:endParaRPr/>
          </a:p>
        </p:txBody>
      </p:sp>
      <p:pic>
        <p:nvPicPr>
          <p:cNvPr id="286" name="Google Shape;2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25" y="1246525"/>
            <a:ext cx="4475150" cy="1950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7" name="Google Shape;287;p50"/>
          <p:cNvSpPr/>
          <p:nvPr/>
        </p:nvSpPr>
        <p:spPr>
          <a:xfrm>
            <a:off x="1970125" y="1305600"/>
            <a:ext cx="1448100" cy="513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225" y="2180021"/>
            <a:ext cx="5570776" cy="28872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89" name="Google Shape;289;p50"/>
          <p:cNvSpPr/>
          <p:nvPr/>
        </p:nvSpPr>
        <p:spPr>
          <a:xfrm rot="2466401">
            <a:off x="2922184" y="1903027"/>
            <a:ext cx="652964" cy="282358"/>
          </a:xfrm>
          <a:prstGeom prst="rightArrow">
            <a:avLst>
              <a:gd name="adj1" fmla="val 3723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0"/>
          <p:cNvSpPr/>
          <p:nvPr/>
        </p:nvSpPr>
        <p:spPr>
          <a:xfrm rot="7699769">
            <a:off x="5137770" y="2947012"/>
            <a:ext cx="487598" cy="176636"/>
          </a:xfrm>
          <a:prstGeom prst="rightArrow">
            <a:avLst>
              <a:gd name="adj1" fmla="val 3723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571" y="3830027"/>
            <a:ext cx="3343379" cy="11727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2" name="Google Shape;292;p50"/>
          <p:cNvSpPr txBox="1"/>
          <p:nvPr/>
        </p:nvSpPr>
        <p:spPr>
          <a:xfrm>
            <a:off x="444050" y="3433800"/>
            <a:ext cx="422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2) [삭제] 버튼을 통해 삭제를 할 수 있습니다. </a:t>
            </a:r>
            <a:endParaRPr dirty="0"/>
          </a:p>
        </p:txBody>
      </p:sp>
      <p:sp>
        <p:nvSpPr>
          <p:cNvPr id="293" name="Google Shape;293;p50"/>
          <p:cNvSpPr/>
          <p:nvPr/>
        </p:nvSpPr>
        <p:spPr>
          <a:xfrm>
            <a:off x="5355350" y="4214100"/>
            <a:ext cx="360600" cy="324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1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관심지역 설정</a:t>
            </a:r>
            <a:endParaRPr/>
          </a:p>
        </p:txBody>
      </p:sp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50" y="1198950"/>
            <a:ext cx="2888639" cy="1283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0" name="Google Shape;3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250" y="2031250"/>
            <a:ext cx="6069749" cy="20158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1" name="Google Shape;3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3627200"/>
            <a:ext cx="4343400" cy="1352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02" name="Google Shape;302;p51"/>
          <p:cNvSpPr txBox="1"/>
          <p:nvPr/>
        </p:nvSpPr>
        <p:spPr>
          <a:xfrm>
            <a:off x="444050" y="798750"/>
            <a:ext cx="71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[관심 지역 등록] 메뉴를 통해 관심 지역 등록합니다.</a:t>
            </a:r>
            <a:endParaRPr/>
          </a:p>
        </p:txBody>
      </p:sp>
      <p:sp>
        <p:nvSpPr>
          <p:cNvPr id="303" name="Google Shape;303;p51"/>
          <p:cNvSpPr/>
          <p:nvPr/>
        </p:nvSpPr>
        <p:spPr>
          <a:xfrm rot="5396886">
            <a:off x="1761148" y="1806124"/>
            <a:ext cx="331200" cy="282300"/>
          </a:xfrm>
          <a:prstGeom prst="rightArrow">
            <a:avLst>
              <a:gd name="adj1" fmla="val 3723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1"/>
          <p:cNvSpPr/>
          <p:nvPr/>
        </p:nvSpPr>
        <p:spPr>
          <a:xfrm rot="3360639">
            <a:off x="4245457" y="3649423"/>
            <a:ext cx="653085" cy="282484"/>
          </a:xfrm>
          <a:prstGeom prst="rightArrow">
            <a:avLst>
              <a:gd name="adj1" fmla="val 37231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>
            <a:spLocks noGrp="1"/>
          </p:cNvSpPr>
          <p:nvPr>
            <p:ph type="title"/>
          </p:nvPr>
        </p:nvSpPr>
        <p:spPr>
          <a:xfrm>
            <a:off x="2451450" y="1965325"/>
            <a:ext cx="44253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업종/환경 정보조회(/main)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99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요구사항</a:t>
            </a:r>
            <a:endParaRPr/>
          </a:p>
        </p:txBody>
      </p:sp>
      <p:graphicFrame>
        <p:nvGraphicFramePr>
          <p:cNvPr id="72" name="Google Shape;72;p16"/>
          <p:cNvGraphicFramePr/>
          <p:nvPr/>
        </p:nvGraphicFramePr>
        <p:xfrm>
          <a:off x="1041550" y="894600"/>
          <a:ext cx="7239000" cy="4044175"/>
        </p:xfrm>
        <a:graphic>
          <a:graphicData uri="http://schemas.openxmlformats.org/drawingml/2006/table">
            <a:tbl>
              <a:tblPr>
                <a:noFill/>
                <a:tableStyleId>{65E6C01A-C857-4A7C-8729-AEA32936C529}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100">
                <a:tc rowSpan="2">
                  <a:txBody>
                    <a:bodyPr/>
                    <a:lstStyle/>
                    <a:p>
                      <a:pPr marL="457200" lvl="0" indent="-30480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ko" sz="1200"/>
                        <a:t>메뉴 구성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메인화면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메뉴구성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2. 아파트 실거래가 조회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동별 아파트 실거래가 조회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아파트별 실거래가 검색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3. 회원 관리 / 로그인 관리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로그인 / 로그아웃 / 비밀번호 찾기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회원 가입 / 정보 수정 / 회원 탈퇴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4. 관심지역 정보 관리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관심지역 등록 / 삭제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6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관심 지역 조회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61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5. 주변  상권 정보, 오염 정보 제공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지역별 상권 조회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61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지역별 오염 정보 조회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6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6. 공지사항 관리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공지사항 등록, 수정, 삭제, 검색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3"/>
          <p:cNvSpPr txBox="1">
            <a:spLocks noGrp="1"/>
          </p:cNvSpPr>
          <p:nvPr>
            <p:ph type="title"/>
          </p:nvPr>
        </p:nvSpPr>
        <p:spPr>
          <a:xfrm>
            <a:off x="734300" y="696450"/>
            <a:ext cx="5932800" cy="37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업종/환경 정보조회(/main)</a:t>
            </a:r>
            <a:br>
              <a:rPr lang="ko" sz="2000" b="1"/>
            </a:b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[사용 데이터]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000" b="1"/>
              <a:t>상권(업종) 정보</a:t>
            </a:r>
            <a:endParaRPr sz="20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 u="sng">
                <a:solidFill>
                  <a:schemeClr val="hlink"/>
                </a:solidFill>
                <a:hlinkClick r:id="rId3"/>
              </a:rPr>
              <a:t>소상공인시장진흥공단_상가(상권)정보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	</a:t>
            </a:r>
            <a:r>
              <a:rPr lang="ko" sz="1777" b="1" i="1"/>
              <a:t>(강원도 지역에 한정하여 구현하였습니다.)</a:t>
            </a:r>
            <a:endParaRPr sz="1777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sz="2000" b="1"/>
              <a:t>환경 정보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	</a:t>
            </a:r>
            <a:r>
              <a:rPr lang="ko" sz="2000" b="1" u="sng">
                <a:solidFill>
                  <a:schemeClr val="hlink"/>
                </a:solidFill>
                <a:hlinkClick r:id="rId4"/>
              </a:rPr>
              <a:t>서울시 종로구 환경 지도 점검 내역</a:t>
            </a:r>
            <a:endParaRPr sz="2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/>
              <a:t>	</a:t>
            </a:r>
            <a:r>
              <a:rPr lang="ko" sz="1777" b="1" i="1"/>
              <a:t>(서울시 종로구 지역에 한정하여 구현하였습니다.)</a:t>
            </a:r>
            <a:endParaRPr sz="1777" b="1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15" name="Google Shape;315;p53"/>
          <p:cNvSpPr txBox="1"/>
          <p:nvPr/>
        </p:nvSpPr>
        <p:spPr>
          <a:xfrm>
            <a:off x="321475" y="4189875"/>
            <a:ext cx="7125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Char char="-"/>
            </a:pPr>
            <a:r>
              <a:rPr lang="ko" sz="1300" b="1">
                <a:solidFill>
                  <a:srgbClr val="3C78D8"/>
                </a:solidFill>
              </a:rPr>
              <a:t>백엔드는 구축한 상태이기 때문에, 다른 지역으로 확장시 데이터만 추가하면 됩니다.</a:t>
            </a:r>
            <a:endParaRPr sz="1300" b="1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동네 업종 / 오염 조회 - </a:t>
            </a:r>
            <a:r>
              <a:rPr lang="ko" sz="1350"/>
              <a:t>페이지 이동을 위한 인터페이스</a:t>
            </a:r>
            <a:r>
              <a:rPr lang="ko"/>
              <a:t> </a:t>
            </a:r>
            <a:endParaRPr/>
          </a:p>
        </p:txBody>
      </p:sp>
      <p:sp>
        <p:nvSpPr>
          <p:cNvPr id="321" name="Google Shape;321;p54"/>
          <p:cNvSpPr txBox="1"/>
          <p:nvPr/>
        </p:nvSpPr>
        <p:spPr>
          <a:xfrm>
            <a:off x="3882000" y="1804475"/>
            <a:ext cx="526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-2 관심지역 리스트에서 상권정보 / 환경 정보 메뉴를 통해</a:t>
            </a:r>
            <a:br>
              <a:rPr lang="ko"/>
            </a:br>
            <a:r>
              <a:rPr lang="ko"/>
              <a:t>    해당 지역의 상권과 환경 정보를 확인할 수 있습니다.</a:t>
            </a:r>
            <a:endParaRPr/>
          </a:p>
        </p:txBody>
      </p:sp>
      <p:grpSp>
        <p:nvGrpSpPr>
          <p:cNvPr id="322" name="Google Shape;322;p54"/>
          <p:cNvGrpSpPr/>
          <p:nvPr/>
        </p:nvGrpSpPr>
        <p:grpSpPr>
          <a:xfrm>
            <a:off x="3470788" y="2571750"/>
            <a:ext cx="5449925" cy="2108350"/>
            <a:chOff x="532875" y="1512750"/>
            <a:chExt cx="5449925" cy="2108350"/>
          </a:xfrm>
        </p:grpSpPr>
        <p:pic>
          <p:nvPicPr>
            <p:cNvPr id="323" name="Google Shape;323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2875" y="1512750"/>
              <a:ext cx="5449925" cy="197550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24" name="Google Shape;324;p54"/>
            <p:cNvSpPr/>
            <p:nvPr/>
          </p:nvSpPr>
          <p:spPr>
            <a:xfrm>
              <a:off x="2079600" y="2192800"/>
              <a:ext cx="1221000" cy="1428300"/>
            </a:xfrm>
            <a:prstGeom prst="rect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" name="Google Shape;32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900" y="1804476"/>
            <a:ext cx="3022624" cy="1227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26" name="Google Shape;32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895" y="3359150"/>
            <a:ext cx="3022625" cy="1273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27" name="Google Shape;327;p54"/>
          <p:cNvSpPr/>
          <p:nvPr/>
        </p:nvSpPr>
        <p:spPr>
          <a:xfrm>
            <a:off x="1517875" y="2404525"/>
            <a:ext cx="1221000" cy="26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4"/>
          <p:cNvSpPr/>
          <p:nvPr/>
        </p:nvSpPr>
        <p:spPr>
          <a:xfrm>
            <a:off x="1436500" y="4193475"/>
            <a:ext cx="1221000" cy="2640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4"/>
          <p:cNvSpPr txBox="1"/>
          <p:nvPr/>
        </p:nvSpPr>
        <p:spPr>
          <a:xfrm>
            <a:off x="129600" y="788850"/>
            <a:ext cx="456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1) -1 [관심지역조회] 하위의 [주변탐방 업종 정보 조회] 와  [주변환경정보 조회] 를 통해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</a:rPr>
              <a:t>지역의 상권과 환경 정보를 확인할 수 있습니다.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동네 업종 / 오염 조회 - </a:t>
            </a:r>
            <a:r>
              <a:rPr lang="ko" sz="1400"/>
              <a:t> 상권 조회 페이지</a:t>
            </a:r>
            <a:endParaRPr/>
          </a:p>
        </p:txBody>
      </p:sp>
      <p:sp>
        <p:nvSpPr>
          <p:cNvPr id="336" name="Google Shape;336;p55"/>
          <p:cNvSpPr txBox="1"/>
          <p:nvPr/>
        </p:nvSpPr>
        <p:spPr>
          <a:xfrm>
            <a:off x="444050" y="646350"/>
            <a:ext cx="8156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2) 관심 지역 상권 조회 페이지에서 지역과 업종을 선택하면</a:t>
            </a:r>
            <a:br>
              <a:rPr lang="ko"/>
            </a:br>
            <a:r>
              <a:rPr lang="ko"/>
              <a:t>    해당 지역의 선택 업종 리스트가 출력되고 지도에 표시됩니다.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7ECCB9-3AAD-4FA2-9CB2-16B73E46A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300" y="1326626"/>
            <a:ext cx="6164780" cy="3500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217" y="1046550"/>
            <a:ext cx="7113682" cy="39722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2" name="Google Shape;342;p56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동네 업종 / 오염 조회 - </a:t>
            </a:r>
            <a:r>
              <a:rPr lang="ko" sz="1400"/>
              <a:t>환경 정보 조회 페이지</a:t>
            </a:r>
            <a:endParaRPr/>
          </a:p>
        </p:txBody>
      </p:sp>
      <p:sp>
        <p:nvSpPr>
          <p:cNvPr id="343" name="Google Shape;343;p56"/>
          <p:cNvSpPr txBox="1"/>
          <p:nvPr/>
        </p:nvSpPr>
        <p:spPr>
          <a:xfrm>
            <a:off x="444050" y="646350"/>
            <a:ext cx="864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3) 환경 정보 조회 페이지에서 지역을 선택하면 해당 지역의 환경시설 정보가 출력되고 지도에 표시 됩니다.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7"/>
          <p:cNvSpPr txBox="1">
            <a:spLocks noGrp="1"/>
          </p:cNvSpPr>
          <p:nvPr>
            <p:ph type="title"/>
          </p:nvPr>
        </p:nvSpPr>
        <p:spPr>
          <a:xfrm>
            <a:off x="3768300" y="1916575"/>
            <a:ext cx="16074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공지사항</a:t>
            </a:r>
            <a:endParaRPr b="1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목록</a:t>
            </a:r>
            <a:endParaRPr/>
          </a:p>
        </p:txBody>
      </p:sp>
      <p:sp>
        <p:nvSpPr>
          <p:cNvPr id="355" name="Google Shape;355;p58"/>
          <p:cNvSpPr txBox="1"/>
          <p:nvPr/>
        </p:nvSpPr>
        <p:spPr>
          <a:xfrm>
            <a:off x="764100" y="90607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공지사항 메뉴를 클릭하면 게시글 목록이 뜹니다</a:t>
            </a: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03B7DF-86E2-4705-94CB-F6A6179EB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31" y="1791507"/>
            <a:ext cx="6776138" cy="24035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9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등록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9"/>
          <p:cNvSpPr txBox="1"/>
          <p:nvPr/>
        </p:nvSpPr>
        <p:spPr>
          <a:xfrm>
            <a:off x="905600" y="953875"/>
            <a:ext cx="491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게시글 등록 화면과 등록 후 공지 목록입니다.</a:t>
            </a: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CEF012-8FF4-4270-9D80-425DB563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10" y="1615850"/>
            <a:ext cx="4622476" cy="26873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4372DE6-DF86-490D-A2B1-7D6545E7DBEB}"/>
              </a:ext>
            </a:extLst>
          </p:cNvPr>
          <p:cNvGrpSpPr/>
          <p:nvPr/>
        </p:nvGrpSpPr>
        <p:grpSpPr>
          <a:xfrm>
            <a:off x="4762971" y="3675029"/>
            <a:ext cx="4123220" cy="1029192"/>
            <a:chOff x="3203113" y="3535778"/>
            <a:chExt cx="5238974" cy="13076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89C1B63-13E0-4345-8AFC-B7236D0C3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3113" y="3535778"/>
              <a:ext cx="5238974" cy="13076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D617D3-B9F6-4F85-8DA0-199A613FAA23}"/>
                </a:ext>
              </a:extLst>
            </p:cNvPr>
            <p:cNvSpPr/>
            <p:nvPr/>
          </p:nvSpPr>
          <p:spPr>
            <a:xfrm>
              <a:off x="3374858" y="4240785"/>
              <a:ext cx="3983373" cy="223640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34AEDF2B-5381-4F5A-A8DB-950807BB04DA}"/>
              </a:ext>
            </a:extLst>
          </p:cNvPr>
          <p:cNvSpPr/>
          <p:nvPr/>
        </p:nvSpPr>
        <p:spPr>
          <a:xfrm rot="17887856" flipH="1">
            <a:off x="4638950" y="3989197"/>
            <a:ext cx="190591" cy="31255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8035FEA3-AA2C-446C-9D49-9E80AFD4622B}"/>
              </a:ext>
            </a:extLst>
          </p:cNvPr>
          <p:cNvGrpSpPr/>
          <p:nvPr/>
        </p:nvGrpSpPr>
        <p:grpSpPr>
          <a:xfrm>
            <a:off x="274700" y="1691415"/>
            <a:ext cx="2872292" cy="810910"/>
            <a:chOff x="3203113" y="3535778"/>
            <a:chExt cx="5238974" cy="13076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E67E1D7-ADC2-4D66-8622-A6F1334E3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3113" y="3535778"/>
              <a:ext cx="5238974" cy="130769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97C3A98-9CB9-47F4-AF02-CE9C7C51BEED}"/>
                </a:ext>
              </a:extLst>
            </p:cNvPr>
            <p:cNvSpPr/>
            <p:nvPr/>
          </p:nvSpPr>
          <p:spPr>
            <a:xfrm>
              <a:off x="3374858" y="4240785"/>
              <a:ext cx="3983373" cy="223640"/>
            </a:xfrm>
            <a:prstGeom prst="round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8" name="Google Shape;368;p60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확인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60"/>
          <p:cNvSpPr txBox="1"/>
          <p:nvPr/>
        </p:nvSpPr>
        <p:spPr>
          <a:xfrm>
            <a:off x="662038" y="771175"/>
            <a:ext cx="5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3. 제목을 누르면 게시글을 확인</a:t>
            </a:r>
            <a:r>
              <a:rPr lang="ko-KR" altLang="en-US" dirty="0"/>
              <a:t>하고 수정할 수 있습니다</a:t>
            </a:r>
            <a:r>
              <a:rPr lang="en-US" altLang="ko-KR" dirty="0"/>
              <a:t>.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4216C-C715-49E4-A22D-018615768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52" y="1212140"/>
            <a:ext cx="3106553" cy="18347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703939-2A41-4575-BF5B-CCAC192F8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803" y="2533440"/>
            <a:ext cx="3424378" cy="239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C5F0E25-F19C-4B1C-B70C-3B2EFBB7659E}"/>
              </a:ext>
            </a:extLst>
          </p:cNvPr>
          <p:cNvSpPr/>
          <p:nvPr/>
        </p:nvSpPr>
        <p:spPr>
          <a:xfrm rot="17887856" flipH="1">
            <a:off x="4791214" y="2648078"/>
            <a:ext cx="147300" cy="56124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7B8DB61C-C107-46EC-8B17-9BB5F0E086C0}"/>
              </a:ext>
            </a:extLst>
          </p:cNvPr>
          <p:cNvSpPr/>
          <p:nvPr/>
        </p:nvSpPr>
        <p:spPr>
          <a:xfrm rot="16005280" flipH="1">
            <a:off x="2789002" y="1897238"/>
            <a:ext cx="147300" cy="561241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수정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61"/>
          <p:cNvSpPr txBox="1"/>
          <p:nvPr/>
        </p:nvSpPr>
        <p:spPr>
          <a:xfrm>
            <a:off x="765600" y="904863"/>
            <a:ext cx="76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수정 버튼을 누르면 제목과 내용을 수정할 수 있습니다.   // 수정 후 바뀐 목록 확인(good -&gt; bad)</a:t>
            </a:r>
            <a:endParaRPr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7E3B70-627F-468D-AB65-AA1E54E64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96" y="1816624"/>
            <a:ext cx="3402509" cy="238250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044162-28D0-49CB-B1D1-0F034BA433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19" y="2485920"/>
            <a:ext cx="4774634" cy="1242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3C01837-179A-4342-8AFF-BA733643C3AA}"/>
              </a:ext>
            </a:extLst>
          </p:cNvPr>
          <p:cNvSpPr/>
          <p:nvPr/>
        </p:nvSpPr>
        <p:spPr>
          <a:xfrm>
            <a:off x="4668819" y="2753958"/>
            <a:ext cx="484094" cy="182879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21C43E0-4476-4B9E-9E69-1B115E1DC514}"/>
              </a:ext>
            </a:extLst>
          </p:cNvPr>
          <p:cNvSpPr/>
          <p:nvPr/>
        </p:nvSpPr>
        <p:spPr>
          <a:xfrm rot="16200000" flipH="1">
            <a:off x="3192811" y="2099262"/>
            <a:ext cx="183286" cy="1532336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>
            <a:spLocks noGrp="1"/>
          </p:cNvSpPr>
          <p:nvPr>
            <p:ph type="title"/>
          </p:nvPr>
        </p:nvSpPr>
        <p:spPr>
          <a:xfrm>
            <a:off x="274700" y="119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6. 공지사항 / 게시글 삭제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2"/>
          <p:cNvSpPr txBox="1"/>
          <p:nvPr/>
        </p:nvSpPr>
        <p:spPr>
          <a:xfrm>
            <a:off x="765600" y="904863"/>
            <a:ext cx="76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6. 삭제버튼을 누르면 글을 삭제할 수 있습니다.  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C60FB-FF70-4602-8CB2-08D2398FD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5" y="1517826"/>
            <a:ext cx="3291899" cy="28888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1826F6-CEA0-413C-ABA5-873A278BD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414" y="2772505"/>
            <a:ext cx="3567597" cy="784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20E134D-450C-4870-B0F3-B0E34C7A976C}"/>
              </a:ext>
            </a:extLst>
          </p:cNvPr>
          <p:cNvSpPr/>
          <p:nvPr/>
        </p:nvSpPr>
        <p:spPr>
          <a:xfrm rot="15382041" flipH="1">
            <a:off x="3425183" y="2841071"/>
            <a:ext cx="190368" cy="1590513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921100" y="2089200"/>
            <a:ext cx="3144000" cy="9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Usecase Diagram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 rotWithShape="1">
          <a:blip r:embed="rId3">
            <a:alphaModFix/>
          </a:blip>
          <a:srcRect t="-1326" r="-7793" b="49112"/>
          <a:stretch/>
        </p:blipFill>
        <p:spPr>
          <a:xfrm>
            <a:off x="131000" y="512452"/>
            <a:ext cx="3319425" cy="2978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3" name="Google Shape;83;p18"/>
          <p:cNvPicPr preferRelativeResize="0"/>
          <p:nvPr/>
        </p:nvPicPr>
        <p:blipFill rotWithShape="1">
          <a:blip r:embed="rId3">
            <a:alphaModFix/>
          </a:blip>
          <a:srcRect t="22185" r="-13610" b="31087"/>
          <a:stretch/>
        </p:blipFill>
        <p:spPr>
          <a:xfrm>
            <a:off x="3688650" y="295125"/>
            <a:ext cx="2644300" cy="413989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t="67361" r="-6022"/>
          <a:stretch/>
        </p:blipFill>
        <p:spPr>
          <a:xfrm>
            <a:off x="6389000" y="796275"/>
            <a:ext cx="2447950" cy="2868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640"/>
            <a:ext cx="9143999" cy="261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4603" y="0"/>
            <a:ext cx="49926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00" y="748975"/>
            <a:ext cx="336384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966" y="1184325"/>
            <a:ext cx="4067175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239" y="-128975"/>
            <a:ext cx="35614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Office PowerPoint</Application>
  <PresentationFormat>화면 슬라이드 쇼(16:9)</PresentationFormat>
  <Paragraphs>137</Paragraphs>
  <Slides>49</Slides>
  <Notes>49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2" baseType="lpstr">
      <vt:lpstr>맑은 고딕</vt:lpstr>
      <vt:lpstr>Arial</vt:lpstr>
      <vt:lpstr>Simple Light</vt:lpstr>
      <vt:lpstr>backend 관통 프로젝트</vt:lpstr>
      <vt:lpstr>목록</vt:lpstr>
      <vt:lpstr>기능 요구사항</vt:lpstr>
      <vt:lpstr>기능 요구사항</vt:lpstr>
      <vt:lpstr>Usecase Diagram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클래스 다이아그램</vt:lpstr>
      <vt:lpstr>HouseDeal (실거래가)</vt:lpstr>
      <vt:lpstr>2. Interest (관심지역)</vt:lpstr>
      <vt:lpstr>3. Notice (공지사항)</vt:lpstr>
      <vt:lpstr>4. StoreEnv(상권&amp;환경)</vt:lpstr>
      <vt:lpstr>5. User (회원정보)</vt:lpstr>
      <vt:lpstr>실행화면 캡처</vt:lpstr>
      <vt:lpstr>메인화면</vt:lpstr>
      <vt:lpstr>메인화면</vt:lpstr>
      <vt:lpstr>메인화면</vt:lpstr>
      <vt:lpstr>아파트 실거래가 검색</vt:lpstr>
      <vt:lpstr>2. 아파트실거래가 동으로 검색</vt:lpstr>
      <vt:lpstr>2. 아파트실거래가 동으로 검색</vt:lpstr>
      <vt:lpstr>2. 아파트실거래가 아파트 주소로 조회</vt:lpstr>
      <vt:lpstr>2. 아파트실거래가 아파트 주소로 조회</vt:lpstr>
      <vt:lpstr>회원 관리 (/user)</vt:lpstr>
      <vt:lpstr>3. 회원관리</vt:lpstr>
      <vt:lpstr>3. 회원관리</vt:lpstr>
      <vt:lpstr>3. 회원관리</vt:lpstr>
      <vt:lpstr>3. 회원관리</vt:lpstr>
      <vt:lpstr>3. 회원관리</vt:lpstr>
      <vt:lpstr>3. 회원관리</vt:lpstr>
      <vt:lpstr>3. 회원관리</vt:lpstr>
      <vt:lpstr>관심지역 (/main)</vt:lpstr>
      <vt:lpstr>4. 관심지역 설정</vt:lpstr>
      <vt:lpstr>4. 관심지역 설정</vt:lpstr>
      <vt:lpstr>업종/환경 정보조회(/main)</vt:lpstr>
      <vt:lpstr>업종/환경 정보조회(/main)  [사용 데이터]  상권(업종) 정보 소상공인시장진흥공단_상가(상권)정보  (강원도 지역에 한정하여 구현하였습니다.)  환경 정보  서울시 종로구 환경 지도 점검 내역  (서울시 종로구 지역에 한정하여 구현하였습니다.) </vt:lpstr>
      <vt:lpstr>4. 동네 업종 / 오염 조회 - 페이지 이동을 위한 인터페이스 </vt:lpstr>
      <vt:lpstr>4. 동네 업종 / 오염 조회 -  상권 조회 페이지</vt:lpstr>
      <vt:lpstr>4. 동네 업종 / 오염 조회 - 환경 정보 조회 페이지</vt:lpstr>
      <vt:lpstr>공지사항</vt:lpstr>
      <vt:lpstr>6. 공지사항 / 게시글 목록</vt:lpstr>
      <vt:lpstr>6. 공지사항 / 게시글 등록 </vt:lpstr>
      <vt:lpstr>6. 공지사항 / 게시글 확인 </vt:lpstr>
      <vt:lpstr>6. 공지사항 / 게시글 수정 </vt:lpstr>
      <vt:lpstr>6. 공지사항 / 게시글 삭제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backend 관통 프로젝트</dc:title>
  <cp:lastModifiedBy>sj</cp:lastModifiedBy>
  <cp:revision>2</cp:revision>
  <dcterms:modified xsi:type="dcterms:W3CDTF">2022-04-01T10:48:41Z</dcterms:modified>
</cp:coreProperties>
</file>